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5" r:id="rId2"/>
  </p:sldMasterIdLst>
  <p:notesMasterIdLst>
    <p:notesMasterId r:id="rId18"/>
  </p:notesMasterIdLst>
  <p:handoutMasterIdLst>
    <p:handoutMasterId r:id="rId19"/>
  </p:handoutMasterIdLst>
  <p:sldIdLst>
    <p:sldId id="259" r:id="rId3"/>
    <p:sldId id="494" r:id="rId4"/>
    <p:sldId id="506" r:id="rId5"/>
    <p:sldId id="507" r:id="rId6"/>
    <p:sldId id="508" r:id="rId7"/>
    <p:sldId id="495" r:id="rId8"/>
    <p:sldId id="496" r:id="rId9"/>
    <p:sldId id="497" r:id="rId10"/>
    <p:sldId id="498" r:id="rId11"/>
    <p:sldId id="499" r:id="rId12"/>
    <p:sldId id="500" r:id="rId13"/>
    <p:sldId id="501" r:id="rId14"/>
    <p:sldId id="503" r:id="rId15"/>
    <p:sldId id="504" r:id="rId16"/>
    <p:sldId id="505" r:id="rId1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300"/>
    <a:srgbClr val="F79910"/>
    <a:srgbClr val="00B299"/>
    <a:srgbClr val="5695CE"/>
    <a:srgbClr val="99CCFF"/>
    <a:srgbClr val="F9F9F9"/>
    <a:srgbClr val="669900"/>
    <a:srgbClr val="DCE0FE"/>
    <a:srgbClr val="CC6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5" autoAdjust="0"/>
    <p:restoredTop sz="94487" autoAdjust="0"/>
  </p:normalViewPr>
  <p:slideViewPr>
    <p:cSldViewPr>
      <p:cViewPr>
        <p:scale>
          <a:sx n="100" d="100"/>
          <a:sy n="100" d="100"/>
        </p:scale>
        <p:origin x="1520" y="56"/>
      </p:cViewPr>
      <p:guideLst>
        <p:guide orient="horz" pos="234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3616" y="352"/>
      </p:cViewPr>
      <p:guideLst>
        <p:guide orient="horz" pos="3025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062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784969-C87A-42FB-A9B1-27A8DA0F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5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01D054-A9D3-42C4-82CF-C02943339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6A03B-E6ED-48F8-A27E-179DC8E9CCAA}" type="slidenum">
              <a:rPr lang="en-US" altLang="fr-FR" smtClean="0"/>
              <a:pPr>
                <a:spcBef>
                  <a:spcPct val="0"/>
                </a:spcBef>
              </a:pPr>
              <a:t>1</a:t>
            </a:fld>
            <a:endParaRPr lang="en-US" altLang="fr-F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25663" y="2005013"/>
            <a:ext cx="184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sz="4300" b="1" smtClean="0">
              <a:solidFill>
                <a:schemeClr val="bg1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1438" y="6505575"/>
            <a:ext cx="14049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900" smtClean="0">
                <a:solidFill>
                  <a:srgbClr val="969696"/>
                </a:solidFill>
              </a:rPr>
              <a:t>7 janvier 2013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4250" y="4630738"/>
            <a:ext cx="6484938" cy="325437"/>
          </a:xfrm>
        </p:spPr>
        <p:txBody>
          <a:bodyPr lIns="91428" tIns="17998" rIns="91428"/>
          <a:lstStyle>
            <a:lvl1pPr marL="0" indent="0">
              <a:buFont typeface="Wingdings" pitchFamily="2" charset="2"/>
              <a:buNone/>
              <a:defRPr sz="1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973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12975" y="3889375"/>
            <a:ext cx="6538913" cy="666750"/>
          </a:xfrm>
        </p:spPr>
        <p:txBody>
          <a:bodyPr lIns="91428" rIns="91428" anchor="b"/>
          <a:lstStyle>
            <a:lvl1pPr>
              <a:defRPr sz="3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075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0D778-BD73-451C-BFDD-05FF88179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057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0063" y="1816100"/>
            <a:ext cx="1558925" cy="3932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73288" y="1816100"/>
            <a:ext cx="4524375" cy="3932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B8FE3-2338-4EC7-A2F2-0D8789103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5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3138" y="1816100"/>
            <a:ext cx="6165850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8DA46-9521-44B2-9809-4E713ED19E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90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BEBFF78-233F-4917-AC76-FDEBEDA732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4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950" y="1214438"/>
            <a:ext cx="8353425" cy="52387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7DFFE07-1075-409E-AD04-3BBE9C3E7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1836C9C-C9A6-4664-ADDE-9304B8E186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5950" y="1214438"/>
            <a:ext cx="3519488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87838" y="1214438"/>
            <a:ext cx="35210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8F3BB4C-0111-47FA-85B1-8E50245807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32E960-BDC9-4B57-93BB-42CA66390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8D0F1B-900B-42D1-BD8B-EC305A169F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DBF7E2C-B9C8-457E-9A17-F939631E33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029-ADF2-46B8-8E27-A8350B40FF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606404-1779-43A0-B17F-E38D721D38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5698E8C-49DB-46DC-86D7-488E76ADB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25D38A6-CE26-4C46-B81D-FDF06A8D94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410751">
              <a:lnSpc>
                <a:spcPct val="100000"/>
              </a:lnSpc>
              <a:defRPr sz="562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3236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21FB-87B6-4F25-BA31-65BD322C80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6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8FF2E-13E0-4FB2-ADFF-6758656A61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88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CFF6C-EC73-4F5B-A94C-6F4B701B49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60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56981-A321-4C3F-B8BB-3C0338AFD2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32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8AD6-E1FF-4D2F-9005-C02EDFC6EC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4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0ECC2-0436-4EF5-811F-106EE134A9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CC-4672-496A-9C3F-CC56C1AE0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43138" y="1816100"/>
            <a:ext cx="6165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4" rIns="0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Header text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3288" y="2587625"/>
            <a:ext cx="60309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45714" rIns="45714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9963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44D0597F-0570-4000-AE80-2695F26125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71438" y="6400038"/>
            <a:ext cx="177165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smtClean="0">
                <a:solidFill>
                  <a:srgbClr val="CC660B"/>
                </a:solidFill>
              </a:rPr>
              <a:t>2016-2017</a:t>
            </a:r>
            <a:endParaRPr lang="en-US" sz="1200" b="1" dirty="0" smtClean="0">
              <a:solidFill>
                <a:srgbClr val="CC660B"/>
              </a:solidFill>
            </a:endParaRPr>
          </a:p>
        </p:txBody>
      </p:sp>
      <p:pic>
        <p:nvPicPr>
          <p:cNvPr id="103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16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3200">
          <a:solidFill>
            <a:srgbClr val="241E70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600">
          <a:solidFill>
            <a:srgbClr val="241E70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400">
          <a:solidFill>
            <a:srgbClr val="241E70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200">
          <a:solidFill>
            <a:srgbClr val="241E70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85788" y="554038"/>
            <a:ext cx="83835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add Target Audience</a:t>
            </a:r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214438"/>
            <a:ext cx="71929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1BA5FEF3-E194-46BB-BCC0-9F6AF904A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71438" y="6400800"/>
            <a:ext cx="1830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209800" indent="-382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6670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31242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5814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40386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_wilbert@fr.ibm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4000"/>
              </a:lnSpc>
              <a:buNone/>
              <a:defRPr/>
            </a:pPr>
            <a:r>
              <a:rPr lang="fr-FR" sz="2800" b="1" dirty="0" smtClean="0">
                <a:latin typeface="Calibri" panose="020F0502020204030204" pitchFamily="34" charset="0"/>
              </a:rPr>
              <a:t>Session #05: </a:t>
            </a:r>
            <a:r>
              <a:rPr lang="fr-FR" sz="2800" dirty="0" smtClean="0">
                <a:latin typeface="Calibri" panose="020F0502020204030204" pitchFamily="34" charset="0"/>
              </a:rPr>
              <a:t>An introduction to </a:t>
            </a:r>
            <a:r>
              <a:rPr lang="fr-FR" sz="2800" dirty="0" err="1" smtClean="0">
                <a:latin typeface="Calibri" panose="020F0502020204030204" pitchFamily="34" charset="0"/>
              </a:rPr>
              <a:t>NodeJS</a:t>
            </a:r>
            <a:endParaRPr lang="fr-FR" sz="2800" dirty="0" smtClean="0">
              <a:latin typeface="Calibri" panose="020F0502020204030204" pitchFamily="34" charset="0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1843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3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6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4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17C62-E28C-4800-A750-E7111FD2D41A}" type="slidenum">
              <a:rPr lang="en-GB" altLang="fr-FR" sz="1200" smtClean="0">
                <a:solidFill>
                  <a:srgbClr val="CC660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fr-FR" sz="1200" smtClean="0">
              <a:solidFill>
                <a:srgbClr val="CC660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2585" y="6012470"/>
            <a:ext cx="45720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Sylvain-</a:t>
            </a: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Roch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WILBERT</a:t>
            </a: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  <a:hlinkClick r:id="rId3"/>
              </a:rPr>
              <a:t>s_wilbert@fr.ibm.com</a:t>
            </a:r>
            <a:endParaRPr lang="en-US" sz="1800" dirty="0">
              <a:solidFill>
                <a:srgbClr val="241E70"/>
              </a:solidFill>
              <a:latin typeface="Calibri" panose="020F0502020204030204" pitchFamily="34" charset="0"/>
              <a:cs typeface="+mn-cs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Université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Paris - Dauphine</a:t>
            </a:r>
          </a:p>
        </p:txBody>
      </p:sp>
      <p:sp>
        <p:nvSpPr>
          <p:cNvPr id="9" name="Shape 93"/>
          <p:cNvSpPr/>
          <p:nvPr/>
        </p:nvSpPr>
        <p:spPr>
          <a:xfrm>
            <a:off x="4000483" y="3865727"/>
            <a:ext cx="42037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 eaLnBrk="1" fontAlgn="auto" hangingPunct="1">
              <a:spcBef>
                <a:spcPts val="0"/>
              </a:spcBef>
              <a:spcAft>
                <a:spcPts val="0"/>
              </a:spcAft>
              <a:defRPr sz="1800"/>
            </a:pPr>
            <a:r>
              <a:rPr sz="4400" kern="0" dirty="0">
                <a:solidFill>
                  <a:srgbClr val="5695CE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400" b="1" kern="0" dirty="0">
                <a:solidFill>
                  <a:srgbClr val="5695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10" name="Primary-DarkBackground-450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191" y="3692136"/>
            <a:ext cx="1354616" cy="135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4048029" y="4601530"/>
            <a:ext cx="4949667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defTabSz="584200">
              <a:lnSpc>
                <a:spcPct val="100000"/>
              </a:lnSpc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indent="228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indent="457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indent="685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indent="9144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  <a:lvl6pPr indent="11430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1371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1600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1828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The Digital Innovation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The session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initialized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03 -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/>
              <a:t>The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808738" cy="22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3 routes to </a:t>
            </a:r>
            <a:r>
              <a:rPr lang="fr-FR" sz="1600" dirty="0" err="1" smtClean="0"/>
              <a:t>different</a:t>
            </a:r>
            <a:r>
              <a:rPr lang="fr-FR" sz="1600" dirty="0" smtClean="0"/>
              <a:t> pages</a:t>
            </a:r>
          </a:p>
          <a:p>
            <a:pPr lvl="1"/>
            <a:r>
              <a:rPr lang="fr-FR" sz="1400" dirty="0" smtClean="0"/>
              <a:t>Default page (GET)</a:t>
            </a:r>
          </a:p>
          <a:p>
            <a:pPr lvl="1"/>
            <a:r>
              <a:rPr lang="fr-FR" sz="1400" dirty="0" smtClean="0"/>
              <a:t>« </a:t>
            </a:r>
            <a:r>
              <a:rPr lang="fr-FR" sz="1400" dirty="0" err="1" smtClean="0"/>
              <a:t>Add</a:t>
            </a:r>
            <a:r>
              <a:rPr lang="fr-FR" sz="1400" dirty="0" smtClean="0"/>
              <a:t> a profile »(POST)</a:t>
            </a:r>
          </a:p>
          <a:p>
            <a:pPr lvl="1"/>
            <a:r>
              <a:rPr lang="fr-FR" sz="1400" dirty="0" smtClean="0"/>
              <a:t>« File not </a:t>
            </a:r>
            <a:r>
              <a:rPr lang="fr-FR" sz="1400" dirty="0" err="1" smtClean="0"/>
              <a:t>found</a:t>
            </a:r>
            <a:r>
              <a:rPr lang="fr-FR" sz="1400" dirty="0" smtClean="0"/>
              <a:t> » page (</a:t>
            </a:r>
            <a:r>
              <a:rPr lang="fr-FR" sz="1400" dirty="0" err="1" smtClean="0"/>
              <a:t>error</a:t>
            </a:r>
            <a:r>
              <a:rPr lang="fr-FR" sz="1400" dirty="0" smtClean="0"/>
              <a:t> 404)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81" y="2351770"/>
            <a:ext cx="7432377" cy="41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err="1" smtClean="0"/>
              <a:t>Launch</a:t>
            </a:r>
            <a:r>
              <a:rPr lang="fr-FR" sz="2000" dirty="0" smtClean="0"/>
              <a:t> the server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03 -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/>
              <a:t>The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74" y="2348880"/>
            <a:ext cx="7956376" cy="25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50" y="1690859"/>
            <a:ext cx="8353425" cy="42859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03 -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/>
              <a:t>The </a:t>
            </a:r>
            <a:r>
              <a:rPr lang="fr-FR" sz="1600" dirty="0" smtClean="0"/>
              <a:t>EJS </a:t>
            </a:r>
            <a:r>
              <a:rPr lang="fr-FR" sz="1600" dirty="0" err="1"/>
              <a:t>template</a:t>
            </a:r>
            <a:r>
              <a:rPr lang="fr-FR" sz="1600" dirty="0"/>
              <a:t> to </a:t>
            </a:r>
            <a:r>
              <a:rPr lang="fr-FR" sz="1600" dirty="0" err="1"/>
              <a:t>render</a:t>
            </a:r>
            <a:r>
              <a:rPr lang="fr-FR" sz="1600" dirty="0"/>
              <a:t> the </a:t>
            </a:r>
            <a:r>
              <a:rPr lang="fr-FR" sz="1600" dirty="0" err="1"/>
              <a:t>screen</a:t>
            </a:r>
            <a:endParaRPr lang="en-US" sz="1600" dirty="0"/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6300192" y="4377734"/>
            <a:ext cx="2592288" cy="25391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58"/>
              <a:gd name="adj6" fmla="val -42900"/>
            </a:avLst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Variable sent by the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js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code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6300192" y="5263316"/>
            <a:ext cx="2592288" cy="25391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3820"/>
              <a:gd name="adj6" fmla="val -99223"/>
            </a:avLst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optional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8" name="Line Callout 2 (Accent Bar) 7"/>
          <p:cNvSpPr/>
          <p:nvPr/>
        </p:nvSpPr>
        <p:spPr bwMode="auto">
          <a:xfrm>
            <a:off x="6377087" y="3212976"/>
            <a:ext cx="2592288" cy="25391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327"/>
              <a:gd name="adj6" fmla="val -113186"/>
            </a:avLst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Route to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add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a profile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03 -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/>
              <a:t>The </a:t>
            </a:r>
            <a:r>
              <a:rPr lang="fr-FR" sz="1600" dirty="0" err="1" smtClean="0"/>
              <a:t>result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268760"/>
            <a:ext cx="6197030" cy="2924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4588098"/>
            <a:ext cx="7380312" cy="15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0768"/>
            <a:ext cx="5881031" cy="44685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Exercize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sz="1600" dirty="0" err="1" smtClean="0"/>
              <a:t>playing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session</a:t>
            </a:r>
            <a:endParaRPr lang="en-US" sz="1600" dirty="0"/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4854526" y="3920498"/>
            <a:ext cx="3930650" cy="25391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7581"/>
              <a:gd name="adj6" fmla="val -33452"/>
            </a:avLst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Values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can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be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managed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as a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list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in the session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4863282" y="3583072"/>
            <a:ext cx="4248472" cy="253916"/>
          </a:xfrm>
          <a:prstGeom prst="accentCallout2">
            <a:avLst>
              <a:gd name="adj1" fmla="val 18750"/>
              <a:gd name="adj2" fmla="val -8333"/>
              <a:gd name="adj3" fmla="val 22501"/>
              <a:gd name="adj4" fmla="val -20927"/>
              <a:gd name="adj5" fmla="val 183869"/>
              <a:gd name="adj6" fmla="val -77064"/>
            </a:avLst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Values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can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be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removed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from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the a </a:t>
            </a:r>
            <a:r>
              <a:rPr kumimoji="0" lang="fr-FR" sz="1050" b="1" i="0" u="none" strike="noStrike" cap="none" normalizeH="0" baseline="0" dirty="0" err="1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list</a:t>
            </a:r>
            <a:r>
              <a:rPr kumimoji="0" lang="fr-FR" sz="1050" b="1" i="0" u="none" strike="noStrike" cap="none" normalizeH="0" baseline="0" dirty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rPr>
              <a:t> in the session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Directory : 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02-firstapp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err="1" smtClean="0"/>
              <a:t>My</a:t>
            </a:r>
            <a:r>
              <a:rPr lang="fr-FR" sz="1600" dirty="0" smtClean="0"/>
              <a:t> first </a:t>
            </a:r>
            <a:r>
              <a:rPr lang="fr-FR" sz="1600" dirty="0" err="1" smtClean="0"/>
              <a:t>app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934817"/>
            <a:ext cx="7308304" cy="39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Presentation</a:t>
            </a:r>
            <a:r>
              <a:rPr lang="en-US" sz="2800" dirty="0" smtClean="0"/>
              <a:t> :</a:t>
            </a:r>
          </a:p>
          <a:p>
            <a:pPr lvl="1"/>
            <a:r>
              <a:rPr lang="en-US" sz="2400" dirty="0" smtClean="0"/>
              <a:t>Have a page allowing to add</a:t>
            </a:r>
          </a:p>
          <a:p>
            <a:pPr lvl="2"/>
            <a:r>
              <a:rPr lang="en-US" sz="1400" dirty="0" smtClean="0"/>
              <a:t>A name (String)</a:t>
            </a:r>
          </a:p>
          <a:p>
            <a:pPr lvl="2"/>
            <a:r>
              <a:rPr lang="en-US" sz="1400" dirty="0" smtClean="0"/>
              <a:t>A profile (Text)</a:t>
            </a:r>
          </a:p>
          <a:p>
            <a:pPr lvl="2"/>
            <a:endParaRPr lang="en-US" sz="1400" dirty="0" smtClean="0"/>
          </a:p>
          <a:p>
            <a:r>
              <a:rPr lang="en-US" sz="2800" b="1" dirty="0" smtClean="0"/>
              <a:t>Application logic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Be able to store the content filled by the user</a:t>
            </a:r>
          </a:p>
          <a:p>
            <a:pPr lvl="1"/>
            <a:r>
              <a:rPr lang="en-US" sz="2400" dirty="0" smtClean="0"/>
              <a:t>Displayed an error when an incorrect page is requested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r>
              <a:rPr lang="en-US" sz="2800" b="1" dirty="0" smtClean="0"/>
              <a:t>Data storage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Data are stored in memory ( session)</a:t>
            </a:r>
          </a:p>
          <a:p>
            <a:pPr lvl="1"/>
            <a:r>
              <a:rPr lang="en-US" sz="2400" dirty="0" smtClean="0"/>
              <a:t>No persistence, data are volatile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smtClean="0"/>
              <a:t>Our </a:t>
            </a:r>
            <a:r>
              <a:rPr lang="fr-FR" sz="1600" dirty="0" err="1" smtClean="0"/>
              <a:t>requirements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07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b="1" dirty="0" smtClean="0"/>
              <a:t>Routes to </a:t>
            </a:r>
            <a:r>
              <a:rPr lang="fr-FR" sz="2800" b="1" dirty="0" err="1" smtClean="0"/>
              <a:t>create</a:t>
            </a:r>
            <a:endParaRPr lang="fr-FR" sz="2800" b="1" dirty="0" smtClean="0"/>
          </a:p>
          <a:p>
            <a:pPr lvl="1"/>
            <a:r>
              <a:rPr lang="fr-FR" sz="2400" b="1" dirty="0" smtClean="0"/>
              <a:t>GET</a:t>
            </a:r>
            <a:r>
              <a:rPr lang="fr-FR" sz="2400" dirty="0" smtClean="0"/>
              <a:t>: The page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displayed</a:t>
            </a:r>
            <a:endParaRPr lang="fr-FR" sz="2400" dirty="0" smtClean="0"/>
          </a:p>
          <a:p>
            <a:pPr lvl="1"/>
            <a:r>
              <a:rPr lang="fr-FR" sz="2400" b="1" dirty="0" smtClean="0"/>
              <a:t>POST</a:t>
            </a:r>
            <a:r>
              <a:rPr lang="fr-FR" sz="2400" dirty="0" smtClean="0"/>
              <a:t>: The content </a:t>
            </a:r>
            <a:r>
              <a:rPr lang="fr-FR" sz="2400" dirty="0" err="1" smtClean="0"/>
              <a:t>is</a:t>
            </a:r>
            <a:r>
              <a:rPr lang="fr-FR" sz="2400" dirty="0" smtClean="0"/>
              <a:t> sent to the server for </a:t>
            </a:r>
            <a:r>
              <a:rPr lang="fr-FR" sz="2400" dirty="0" err="1" smtClean="0"/>
              <a:t>storage</a:t>
            </a:r>
            <a:endParaRPr lang="fr-FR" sz="2400" dirty="0" smtClean="0"/>
          </a:p>
          <a:p>
            <a:r>
              <a:rPr lang="fr-FR" sz="2800" b="1" dirty="0" smtClean="0"/>
              <a:t>Template </a:t>
            </a:r>
            <a:endParaRPr lang="fr-FR" sz="2800" b="1" dirty="0"/>
          </a:p>
          <a:p>
            <a:pPr lvl="1"/>
            <a:r>
              <a:rPr lang="fr-FR" sz="2400" b="1" dirty="0" smtClean="0"/>
              <a:t>1 page </a:t>
            </a:r>
            <a:r>
              <a:rPr lang="fr-FR" sz="2400" dirty="0" smtClean="0"/>
              <a:t>to enter 2 </a:t>
            </a:r>
            <a:r>
              <a:rPr lang="fr-FR" sz="2400" dirty="0" err="1" smtClean="0"/>
              <a:t>fields</a:t>
            </a:r>
            <a:endParaRPr lang="fr-FR" sz="2400" dirty="0" smtClean="0"/>
          </a:p>
          <a:p>
            <a:r>
              <a:rPr lang="fr-FR" sz="2800" b="1" dirty="0" err="1" smtClean="0"/>
              <a:t>Javascript</a:t>
            </a:r>
            <a:endParaRPr lang="fr-FR" sz="2800" b="1" dirty="0"/>
          </a:p>
          <a:p>
            <a:pPr lvl="1"/>
            <a:r>
              <a:rPr lang="fr-FR" sz="2400" dirty="0" smtClean="0"/>
              <a:t>A </a:t>
            </a:r>
            <a:r>
              <a:rPr lang="fr-FR" sz="2400" b="1" dirty="0" smtClean="0"/>
              <a:t>session</a:t>
            </a:r>
            <a:r>
              <a:rPr lang="fr-FR" sz="2400" dirty="0" smtClean="0"/>
              <a:t> to store the content (volatile)</a:t>
            </a:r>
          </a:p>
          <a:p>
            <a:pPr lvl="1"/>
            <a:r>
              <a:rPr lang="fr-FR" sz="2400" dirty="0" smtClean="0"/>
              <a:t>The </a:t>
            </a:r>
            <a:r>
              <a:rPr lang="fr-FR" sz="2400" dirty="0" err="1" smtClean="0"/>
              <a:t>analysis</a:t>
            </a:r>
            <a:r>
              <a:rPr lang="fr-FR" sz="2400" dirty="0" smtClean="0"/>
              <a:t> of the page sent to </a:t>
            </a:r>
            <a:r>
              <a:rPr lang="fr-FR" sz="2400" dirty="0" err="1" smtClean="0"/>
              <a:t>retrieve</a:t>
            </a:r>
            <a:r>
              <a:rPr lang="fr-FR" sz="2400" dirty="0" smtClean="0"/>
              <a:t> the </a:t>
            </a:r>
            <a:r>
              <a:rPr lang="fr-FR" sz="2400" dirty="0" err="1" smtClean="0"/>
              <a:t>fields</a:t>
            </a:r>
            <a:endParaRPr lang="fr-FR" sz="2400" dirty="0" smtClean="0"/>
          </a:p>
          <a:p>
            <a:pPr lvl="1"/>
            <a:r>
              <a:rPr lang="fr-FR" sz="2400" dirty="0" smtClean="0"/>
              <a:t>A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to support the </a:t>
            </a:r>
            <a:r>
              <a:rPr lang="fr-FR" sz="2400" b="1" dirty="0" err="1" smtClean="0"/>
              <a:t>error</a:t>
            </a:r>
            <a:r>
              <a:rPr lang="fr-FR" sz="2400" dirty="0" smtClean="0"/>
              <a:t> management.</a:t>
            </a:r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smtClean="0"/>
              <a:t>First </a:t>
            </a:r>
            <a:r>
              <a:rPr lang="fr-FR" sz="1600" dirty="0" err="1" smtClean="0"/>
              <a:t>level</a:t>
            </a:r>
            <a:r>
              <a:rPr lang="fr-FR" sz="1600" dirty="0" smtClean="0"/>
              <a:t> of </a:t>
            </a:r>
            <a:r>
              <a:rPr lang="fr-FR" sz="1600" dirty="0" err="1" smtClean="0"/>
              <a:t>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722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50" y="3007587"/>
            <a:ext cx="8353425" cy="16524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err="1" smtClean="0"/>
              <a:t>Create</a:t>
            </a:r>
            <a:r>
              <a:rPr lang="fr-FR" sz="2000" dirty="0" smtClean="0"/>
              <a:t> the </a:t>
            </a:r>
            <a:r>
              <a:rPr lang="fr-FR" sz="2000" dirty="0" err="1" smtClean="0"/>
              <a:t>package.json</a:t>
            </a:r>
            <a:r>
              <a:rPr lang="fr-FR" sz="2000" dirty="0" smtClean="0"/>
              <a:t> by </a:t>
            </a:r>
            <a:r>
              <a:rPr lang="fr-FR" sz="2000" dirty="0" err="1" smtClean="0"/>
              <a:t>answering</a:t>
            </a:r>
            <a:r>
              <a:rPr lang="fr-FR" sz="2000" dirty="0" smtClean="0"/>
              <a:t> questions: </a:t>
            </a:r>
          </a:p>
          <a:p>
            <a:pPr marL="0" indent="0">
              <a:buNone/>
            </a:pPr>
            <a:r>
              <a:rPr lang="fr-FR" sz="2000" dirty="0" smtClean="0"/>
              <a:t>	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/>
              <a:t>the directory, in a terminal: 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err="1" smtClean="0"/>
              <a:t>My</a:t>
            </a:r>
            <a:r>
              <a:rPr lang="fr-FR" sz="1600" dirty="0" smtClean="0"/>
              <a:t> first </a:t>
            </a:r>
            <a:r>
              <a:rPr lang="fr-FR" sz="1600" dirty="0" err="1" smtClean="0"/>
              <a:t>app</a:t>
            </a:r>
            <a:r>
              <a:rPr lang="fr-FR" sz="1600" dirty="0"/>
              <a:t> - </a:t>
            </a:r>
            <a:r>
              <a:rPr lang="fr-FR" sz="1600" dirty="0" err="1"/>
              <a:t>Create</a:t>
            </a:r>
            <a:r>
              <a:rPr lang="fr-FR" sz="1600" dirty="0"/>
              <a:t> </a:t>
            </a:r>
            <a:r>
              <a:rPr lang="fr-FR" sz="1600" dirty="0" smtClean="0"/>
              <a:t>the </a:t>
            </a:r>
            <a:r>
              <a:rPr lang="fr-FR" sz="1600" dirty="0" err="1" smtClean="0"/>
              <a:t>package.json</a:t>
            </a:r>
            <a:r>
              <a:rPr lang="fr-FR" sz="1600" dirty="0" smtClean="0"/>
              <a:t> file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48" y="2019602"/>
            <a:ext cx="5677228" cy="45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200" dirty="0" err="1"/>
              <a:t>Add</a:t>
            </a:r>
            <a:r>
              <a:rPr lang="fr-FR" sz="2200" dirty="0"/>
              <a:t> the </a:t>
            </a:r>
            <a:r>
              <a:rPr lang="fr-FR" sz="2200" dirty="0" err="1"/>
              <a:t>required</a:t>
            </a:r>
            <a:r>
              <a:rPr lang="fr-FR" sz="2200" dirty="0"/>
              <a:t> </a:t>
            </a:r>
            <a:r>
              <a:rPr lang="fr-FR" sz="2200" dirty="0" err="1"/>
              <a:t>libraries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a terminal by </a:t>
            </a:r>
            <a:r>
              <a:rPr lang="fr-FR" sz="2200" dirty="0" err="1"/>
              <a:t>using</a:t>
            </a:r>
            <a:r>
              <a:rPr lang="fr-FR" sz="2200" dirty="0"/>
              <a:t> the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LIBRARYNAME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sz="1800" dirty="0" err="1" smtClean="0">
                <a:ea typeface="+mn-ea"/>
              </a:rPr>
              <a:t>node_module</a:t>
            </a:r>
            <a:r>
              <a:rPr lang="fr-FR" sz="1800" dirty="0" smtClean="0">
                <a:ea typeface="+mn-ea"/>
              </a:rPr>
              <a:t> directory </a:t>
            </a:r>
            <a:r>
              <a:rPr lang="fr-FR" sz="1800" dirty="0" err="1" smtClean="0">
                <a:ea typeface="+mn-ea"/>
              </a:rPr>
              <a:t>will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be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created</a:t>
            </a:r>
            <a:r>
              <a:rPr lang="fr-FR" sz="1800" dirty="0" smtClean="0">
                <a:ea typeface="+mn-ea"/>
              </a:rPr>
              <a:t>, and </a:t>
            </a:r>
            <a:r>
              <a:rPr lang="fr-FR" sz="1800" dirty="0" err="1" smtClean="0">
                <a:ea typeface="+mn-ea"/>
              </a:rPr>
              <a:t>libraries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downloaded</a:t>
            </a:r>
            <a:endParaRPr lang="fr-FR" sz="1800" dirty="0" smtClean="0">
              <a:ea typeface="+mn-ea"/>
            </a:endParaRPr>
          </a:p>
          <a:p>
            <a:pPr lvl="1"/>
            <a:r>
              <a:rPr lang="fr-FR" sz="1800" dirty="0" err="1" smtClean="0">
                <a:ea typeface="+mn-ea"/>
              </a:rPr>
              <a:t>Packages.json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will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be</a:t>
            </a:r>
            <a:r>
              <a:rPr lang="fr-FR" sz="1800" dirty="0" smtClean="0">
                <a:ea typeface="+mn-ea"/>
              </a:rPr>
              <a:t> </a:t>
            </a:r>
            <a:r>
              <a:rPr lang="fr-FR" sz="1800" dirty="0" err="1" smtClean="0">
                <a:ea typeface="+mn-ea"/>
              </a:rPr>
              <a:t>updated</a:t>
            </a:r>
            <a:endParaRPr lang="fr-FR" sz="1800" dirty="0">
              <a:ea typeface="+mn-ea"/>
            </a:endParaRPr>
          </a:p>
          <a:p>
            <a:r>
              <a:rPr lang="fr-FR" sz="2200" dirty="0" err="1" smtClean="0">
                <a:ea typeface="+mn-ea"/>
              </a:rPr>
              <a:t>Libraries</a:t>
            </a:r>
            <a:r>
              <a:rPr lang="fr-FR" sz="2200" dirty="0" smtClean="0">
                <a:ea typeface="+mn-ea"/>
              </a:rPr>
              <a:t> to </a:t>
            </a:r>
            <a:r>
              <a:rPr lang="fr-FR" sz="2200" dirty="0" err="1" smtClean="0">
                <a:ea typeface="+mn-ea"/>
              </a:rPr>
              <a:t>install</a:t>
            </a:r>
            <a:endParaRPr lang="fr-FR" sz="2200" dirty="0" smtClean="0">
              <a:ea typeface="+mn-ea"/>
            </a:endParaRPr>
          </a:p>
          <a:p>
            <a:pPr marL="457200" lvl="1" indent="0">
              <a:buNone/>
            </a:pPr>
            <a:r>
              <a:rPr lang="en-US" sz="1800" b="1" dirty="0" smtClean="0">
                <a:ea typeface="+mn-ea"/>
              </a:rPr>
              <a:t>body-parser </a:t>
            </a:r>
            <a:r>
              <a:rPr lang="en-US" sz="1800" dirty="0" smtClean="0">
                <a:ea typeface="+mn-ea"/>
              </a:rPr>
              <a:t>: Body response analysis</a:t>
            </a:r>
          </a:p>
          <a:p>
            <a:pPr marL="457200" lvl="1" indent="0">
              <a:buNone/>
            </a:pPr>
            <a:r>
              <a:rPr lang="en-US" sz="1800" b="1" dirty="0" smtClean="0">
                <a:ea typeface="+mn-ea"/>
              </a:rPr>
              <a:t>cookie-parser</a:t>
            </a:r>
            <a:r>
              <a:rPr lang="en-US" sz="1800" dirty="0" smtClean="0">
                <a:ea typeface="+mn-ea"/>
              </a:rPr>
              <a:t> </a:t>
            </a:r>
            <a:r>
              <a:rPr lang="en-US" sz="1800" dirty="0"/>
              <a:t>: </a:t>
            </a:r>
            <a:r>
              <a:rPr lang="en-US" sz="1800" dirty="0" smtClean="0"/>
              <a:t>Cookie content analysis</a:t>
            </a:r>
            <a:endParaRPr lang="en-US" sz="1800" dirty="0" smtClean="0">
              <a:ea typeface="+mn-ea"/>
            </a:endParaRPr>
          </a:p>
          <a:p>
            <a:pPr marL="457200" lvl="1" indent="0">
              <a:buNone/>
            </a:pPr>
            <a:r>
              <a:rPr lang="en-US" sz="1800" b="1" dirty="0" err="1">
                <a:ea typeface="+mn-ea"/>
              </a:rPr>
              <a:t>e</a:t>
            </a:r>
            <a:r>
              <a:rPr lang="en-US" sz="1800" b="1" dirty="0" err="1" smtClean="0">
                <a:ea typeface="+mn-ea"/>
              </a:rPr>
              <a:t>js</a:t>
            </a:r>
            <a:r>
              <a:rPr lang="en-US" sz="1800" dirty="0" smtClean="0">
                <a:ea typeface="+mn-ea"/>
              </a:rPr>
              <a:t>: page templating</a:t>
            </a:r>
          </a:p>
          <a:p>
            <a:pPr marL="457200" lvl="1" indent="0">
              <a:buNone/>
            </a:pPr>
            <a:r>
              <a:rPr lang="en-US" sz="1800" b="1" dirty="0" smtClean="0">
                <a:ea typeface="+mn-ea"/>
              </a:rPr>
              <a:t>express</a:t>
            </a:r>
            <a:r>
              <a:rPr lang="en-US" sz="1800" dirty="0" smtClean="0">
                <a:ea typeface="+mn-ea"/>
              </a:rPr>
              <a:t>: common library</a:t>
            </a:r>
          </a:p>
          <a:p>
            <a:pPr marL="457200" lvl="1" indent="0">
              <a:buNone/>
            </a:pPr>
            <a:r>
              <a:rPr lang="en-US" sz="1800" b="1" dirty="0" smtClean="0">
                <a:ea typeface="+mn-ea"/>
              </a:rPr>
              <a:t>express-session</a:t>
            </a:r>
            <a:r>
              <a:rPr lang="en-US" sz="1800" dirty="0" smtClean="0">
                <a:ea typeface="+mn-ea"/>
              </a:rPr>
              <a:t>: session management </a:t>
            </a:r>
            <a:endParaRPr lang="fr-FR" sz="1800" dirty="0">
              <a:ea typeface="+mn-ea"/>
            </a:endParaRPr>
          </a:p>
          <a:p>
            <a:pPr marL="457200" lvl="1" indent="0">
              <a:buNone/>
            </a:pPr>
            <a:endParaRPr lang="fr-FR" sz="1800" dirty="0">
              <a:ea typeface="+mn-ea"/>
            </a:endParaRPr>
          </a:p>
          <a:p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err="1"/>
              <a:t>My</a:t>
            </a:r>
            <a:r>
              <a:rPr lang="fr-FR" sz="1600" dirty="0"/>
              <a:t> first </a:t>
            </a:r>
            <a:r>
              <a:rPr lang="fr-FR" sz="1600" dirty="0" err="1"/>
              <a:t>app</a:t>
            </a:r>
            <a:r>
              <a:rPr lang="fr-FR" sz="1600" dirty="0"/>
              <a:t>- </a:t>
            </a:r>
            <a:r>
              <a:rPr lang="fr-FR" sz="1600" dirty="0" err="1" smtClean="0"/>
              <a:t>add</a:t>
            </a:r>
            <a:r>
              <a:rPr lang="fr-FR" sz="1600" dirty="0" smtClean="0"/>
              <a:t> the </a:t>
            </a:r>
            <a:r>
              <a:rPr lang="fr-FR" sz="1600" dirty="0" err="1" smtClean="0"/>
              <a:t>required</a:t>
            </a:r>
            <a:r>
              <a:rPr lang="fr-FR" sz="1600" dirty="0" smtClean="0"/>
              <a:t> </a:t>
            </a:r>
            <a:r>
              <a:rPr lang="fr-FR" sz="1600" dirty="0" err="1" smtClean="0"/>
              <a:t>library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44" y="5373216"/>
            <a:ext cx="8349331" cy="4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Package.json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err="1"/>
              <a:t>My</a:t>
            </a:r>
            <a:r>
              <a:rPr lang="fr-FR" sz="1600" dirty="0"/>
              <a:t> first </a:t>
            </a:r>
            <a:r>
              <a:rPr lang="fr-FR" sz="1600" dirty="0" err="1"/>
              <a:t>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988840"/>
            <a:ext cx="6732240" cy="38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615950" y="1249090"/>
            <a:ext cx="835342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2098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6670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31242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5814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40386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kern="0" dirty="0" smtClean="0"/>
              <a:t>In the app.js</a:t>
            </a:r>
          </a:p>
          <a:p>
            <a:r>
              <a:rPr lang="fr-FR" sz="1600" kern="0" dirty="0" err="1" smtClean="0"/>
              <a:t>Initialize</a:t>
            </a:r>
            <a:r>
              <a:rPr lang="fr-FR" sz="1600" kern="0" dirty="0" smtClean="0"/>
              <a:t> the </a:t>
            </a:r>
            <a:r>
              <a:rPr lang="fr-FR" sz="1600" kern="0" dirty="0" err="1" smtClean="0"/>
              <a:t>required</a:t>
            </a:r>
            <a:r>
              <a:rPr lang="fr-FR" sz="1600" kern="0" dirty="0" smtClean="0"/>
              <a:t> variable base on the </a:t>
            </a:r>
            <a:r>
              <a:rPr lang="fr-FR" sz="1600" kern="0" dirty="0" err="1" smtClean="0"/>
              <a:t>libraries</a:t>
            </a:r>
            <a:r>
              <a:rPr lang="fr-FR" sz="1600" kern="0" dirty="0" smtClean="0"/>
              <a:t>, and an </a:t>
            </a:r>
            <a:r>
              <a:rPr lang="fr-FR" sz="1600" kern="0" dirty="0" err="1" smtClean="0"/>
              <a:t>app</a:t>
            </a:r>
            <a:r>
              <a:rPr lang="fr-FR" sz="1600" kern="0" dirty="0" smtClean="0"/>
              <a:t> variable</a:t>
            </a:r>
          </a:p>
          <a:p>
            <a:endParaRPr lang="fr-FR" sz="1600" kern="0" dirty="0"/>
          </a:p>
          <a:p>
            <a:endParaRPr lang="fr-FR" sz="1600" kern="0" dirty="0" smtClean="0"/>
          </a:p>
          <a:p>
            <a:endParaRPr lang="fr-FR" sz="1600" kern="0" dirty="0"/>
          </a:p>
          <a:p>
            <a:endParaRPr lang="fr-FR" sz="1600" kern="0" dirty="0" smtClean="0"/>
          </a:p>
          <a:p>
            <a:endParaRPr lang="fr-FR" sz="1600" kern="0" dirty="0"/>
          </a:p>
          <a:p>
            <a:r>
              <a:rPr lang="fr-FR" sz="1600" kern="0" dirty="0" smtClean="0"/>
              <a:t>The application </a:t>
            </a:r>
            <a:r>
              <a:rPr lang="fr-FR" sz="1600" kern="0" dirty="0" err="1" smtClean="0"/>
              <a:t>shall</a:t>
            </a:r>
            <a:r>
              <a:rPr lang="fr-FR" sz="1600" kern="0" dirty="0" smtClean="0"/>
              <a:t> </a:t>
            </a:r>
            <a:r>
              <a:rPr lang="fr-FR" sz="1600" kern="0" dirty="0" err="1" smtClean="0"/>
              <a:t>parse</a:t>
            </a:r>
            <a:r>
              <a:rPr lang="fr-FR" sz="1600" kern="0" dirty="0" smtClean="0"/>
              <a:t> the URL (GET), </a:t>
            </a:r>
            <a:r>
              <a:rPr lang="fr-FR" sz="1600" kern="0" dirty="0" err="1" smtClean="0"/>
              <a:t>parse</a:t>
            </a:r>
            <a:r>
              <a:rPr lang="fr-FR" sz="1600" kern="0" dirty="0" smtClean="0"/>
              <a:t> the body (POST) and </a:t>
            </a:r>
            <a:r>
              <a:rPr lang="fr-FR" sz="1600" kern="0" dirty="0" err="1" smtClean="0"/>
              <a:t>rely</a:t>
            </a:r>
            <a:r>
              <a:rPr lang="fr-FR" sz="1600" kern="0" dirty="0" smtClean="0"/>
              <a:t> on a session (in-memory persistance)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966528"/>
            <a:ext cx="7353300" cy="1238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smtClean="0"/>
              <a:t>The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4099949"/>
            <a:ext cx="8257605" cy="7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E 2006">
  <a:themeElements>
    <a:clrScheme name="TLE 2006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TLE 2006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TLE 2006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3EB1BE38-47D0-4078-AD15-0A2AE36A1CB7}"/>
    </a:ext>
  </a:ext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703668B2-C7B3-4500-88ED-FA21D7F5D84D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DAUPHINE _Template</Template>
  <TotalTime>2386</TotalTime>
  <Words>323</Words>
  <Application>Microsoft Macintosh PowerPoint</Application>
  <PresentationFormat>On-screen Show (4:3)</PresentationFormat>
  <Paragraphs>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Courier New</vt:lpstr>
      <vt:lpstr>Helvetica Light</vt:lpstr>
      <vt:lpstr>Helvetica Neue</vt:lpstr>
      <vt:lpstr>Helvetica Neue Thin</vt:lpstr>
      <vt:lpstr>Verdana</vt:lpstr>
      <vt:lpstr>Wingdings</vt:lpstr>
      <vt:lpstr>Arial</vt:lpstr>
      <vt:lpstr>TLE 2006</vt:lpstr>
      <vt:lpstr>2_Custom Design</vt:lpstr>
      <vt:lpstr>Emerging Technologies </vt:lpstr>
      <vt:lpstr>Exercize 03 - NodeJS basics My first app</vt:lpstr>
      <vt:lpstr>Exercize 03 - NodeJS basics Our requirements</vt:lpstr>
      <vt:lpstr>Exercize 03 - NodeJS basics First level of analysis</vt:lpstr>
      <vt:lpstr>PowerPoint Presentation</vt:lpstr>
      <vt:lpstr>Exercize 03 - NodeJS basics My first app - Create the package.json file</vt:lpstr>
      <vt:lpstr>Exercize 03 - NodeJS basics My first app- add the required library</vt:lpstr>
      <vt:lpstr>Exercize 03 - NodeJS basics My first app</vt:lpstr>
      <vt:lpstr>Exercize 03 - NodeJS basics The code</vt:lpstr>
      <vt:lpstr>Exercize 03 - NodeJS basics The code</vt:lpstr>
      <vt:lpstr>Routes</vt:lpstr>
      <vt:lpstr>Exercize 03 - NodeJS basics The code</vt:lpstr>
      <vt:lpstr>Exercize 03 - NodeJS basics The EJS template to render the screen</vt:lpstr>
      <vt:lpstr>Exercize 03 - NodeJS basics The result</vt:lpstr>
      <vt:lpstr>Optional Exercize  playing with session</vt:lpstr>
    </vt:vector>
  </TitlesOfParts>
  <Company>IBM Corporation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</dc:title>
  <dc:creator>ADMINIBM</dc:creator>
  <cp:lastModifiedBy>Sylvain-Roch Wilbert</cp:lastModifiedBy>
  <cp:revision>178</cp:revision>
  <cp:lastPrinted>2015-12-05T18:16:32Z</cp:lastPrinted>
  <dcterms:created xsi:type="dcterms:W3CDTF">2015-11-23T20:45:01Z</dcterms:created>
  <dcterms:modified xsi:type="dcterms:W3CDTF">2016-11-05T21:02:35Z</dcterms:modified>
</cp:coreProperties>
</file>